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5366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183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2361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3656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7531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5091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5808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005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647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1482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071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154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170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354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1905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672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419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CE9B41-806A-46E3-ADFB-02CC7E80C63A}" type="datetimeFigureOut">
              <a:rPr lang="en-ID" smtClean="0"/>
              <a:t>11/02/2024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B52AAA2-392A-4FB1-A220-AA7A86158C2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14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D054-1DCE-4C00-B40C-4236645C9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8139"/>
            <a:ext cx="9144000" cy="266182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lgerian" panose="04020705040A02060702" pitchFamily="82" charset="0"/>
              </a:rPr>
              <a:t>TRANFORMASI KEMENTERIANAGAMA MENUJU INDONESIA EMAS </a:t>
            </a:r>
            <a:br>
              <a:rPr lang="en-US" sz="4000" dirty="0">
                <a:latin typeface="Algerian" panose="04020705040A02060702" pitchFamily="82" charset="0"/>
              </a:rPr>
            </a:br>
            <a:r>
              <a:rPr lang="en-US" sz="4000" dirty="0">
                <a:latin typeface="Algerian" panose="04020705040A02060702" pitchFamily="82" charset="0"/>
              </a:rPr>
              <a:t>TAHUN 2045</a:t>
            </a:r>
            <a:endParaRPr lang="en-ID" sz="4000" dirty="0"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08B86-52A2-42C0-8FF7-231799E32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07823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RAKERNAS TAHUN 2024</a:t>
            </a:r>
          </a:p>
          <a:p>
            <a:r>
              <a:rPr lang="en-US" dirty="0">
                <a:latin typeface="Arial Black" panose="020B0A04020102020204" pitchFamily="34" charset="0"/>
              </a:rPr>
              <a:t>DI SEMARANG</a:t>
            </a:r>
          </a:p>
          <a:p>
            <a:r>
              <a:rPr lang="en-US" dirty="0" err="1">
                <a:latin typeface="Arial Black" panose="020B0A04020102020204" pitchFamily="34" charset="0"/>
              </a:rPr>
              <a:t>Tabe</a:t>
            </a:r>
            <a:r>
              <a:rPr lang="en-US" dirty="0">
                <a:latin typeface="Arial Black" panose="020B0A04020102020204" pitchFamily="34" charset="0"/>
              </a:rPr>
              <a:t> salamat </a:t>
            </a:r>
            <a:r>
              <a:rPr lang="en-US" dirty="0" err="1">
                <a:latin typeface="Arial Black" panose="020B0A04020102020204" pitchFamily="34" charset="0"/>
              </a:rPr>
              <a:t>lingu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nalatae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salam</a:t>
            </a:r>
            <a:r>
              <a:rPr lang="en-US" dirty="0">
                <a:latin typeface="Arial Black" panose="020B0A04020102020204" pitchFamily="34" charset="0"/>
              </a:rPr>
              <a:t> sujud </a:t>
            </a:r>
          </a:p>
          <a:p>
            <a:r>
              <a:rPr lang="en-US" dirty="0" err="1">
                <a:latin typeface="Arial Black" panose="020B0A04020102020204" pitchFamily="34" charset="0"/>
              </a:rPr>
              <a:t>karendem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malempang</a:t>
            </a:r>
            <a:endParaRPr lang="en-US" dirty="0">
              <a:latin typeface="Arial Black" panose="020B0A04020102020204" pitchFamily="34" charset="0"/>
            </a:endParaRPr>
          </a:p>
          <a:p>
            <a:r>
              <a:rPr lang="en-US" dirty="0">
                <a:latin typeface="Arial Black" panose="020B0A04020102020204" pitchFamily="34" charset="0"/>
              </a:rPr>
              <a:t>OM </a:t>
            </a:r>
            <a:r>
              <a:rPr lang="en-US" dirty="0" err="1">
                <a:latin typeface="Arial Black" panose="020B0A04020102020204" pitchFamily="34" charset="0"/>
              </a:rPr>
              <a:t>swastyastu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996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F161-B69F-47B8-AA9A-A9D1BD7D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E4D01-CD79-44A0-BC45-7BC9B24D7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>
                <a:latin typeface="Arial Black" panose="020B0A04020102020204" pitchFamily="34" charset="0"/>
              </a:rPr>
              <a:t>Melakukan</a:t>
            </a:r>
            <a:r>
              <a:rPr lang="en-US" sz="2400" dirty="0">
                <a:latin typeface="Arial Black" panose="020B0A04020102020204" pitchFamily="34" charset="0"/>
              </a:rPr>
              <a:t> monitoring dan </a:t>
            </a:r>
            <a:r>
              <a:rPr lang="en-US" sz="2400" dirty="0" err="1">
                <a:latin typeface="Arial Black" panose="020B0A04020102020204" pitchFamily="34" charset="0"/>
              </a:rPr>
              <a:t>evaluasi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secara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berkala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serta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menindaklanjuti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hasil</a:t>
            </a:r>
            <a:r>
              <a:rPr lang="en-US" sz="2400" dirty="0">
                <a:latin typeface="Arial Black" panose="020B0A04020102020204" pitchFamily="34" charset="0"/>
              </a:rPr>
              <a:t> monitoring dan </a:t>
            </a:r>
            <a:r>
              <a:rPr lang="en-US" sz="2400" dirty="0" err="1">
                <a:latin typeface="Arial Black" panose="020B0A04020102020204" pitchFamily="34" charset="0"/>
              </a:rPr>
              <a:t>evaluasi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secara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konsisten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Menyusun </a:t>
            </a:r>
            <a:r>
              <a:rPr lang="en-US" sz="2400" dirty="0" err="1">
                <a:latin typeface="Arial Black" panose="020B0A04020102020204" pitchFamily="34" charset="0"/>
              </a:rPr>
              <a:t>capaian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atas</a:t>
            </a:r>
            <a:r>
              <a:rPr lang="en-US" sz="2400" dirty="0">
                <a:latin typeface="Arial Black" panose="020B0A04020102020204" pitchFamily="34" charset="0"/>
              </a:rPr>
              <a:t> target yang </a:t>
            </a:r>
            <a:r>
              <a:rPr lang="en-US" sz="2400" dirty="0" err="1">
                <a:latin typeface="Arial Black" panose="020B0A04020102020204" pitchFamily="34" charset="0"/>
              </a:rPr>
              <a:t>telah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diperjanjikan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sebesar</a:t>
            </a:r>
            <a:r>
              <a:rPr lang="en-US" sz="2400" dirty="0">
                <a:latin typeface="Arial Black" panose="020B0A04020102020204" pitchFamily="34" charset="0"/>
              </a:rPr>
              <a:t> minimal 70% pada </a:t>
            </a:r>
            <a:r>
              <a:rPr lang="en-US" sz="2400" dirty="0" err="1">
                <a:latin typeface="Arial Black" panose="020B0A04020102020204" pitchFamily="34" charset="0"/>
              </a:rPr>
              <a:t>bulan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tujuh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tahun</a:t>
            </a:r>
            <a:r>
              <a:rPr lang="en-US" sz="2400" dirty="0">
                <a:latin typeface="Arial Black" panose="020B0A04020102020204" pitchFamily="34" charset="0"/>
              </a:rPr>
              <a:t> 2024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53108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ED908-45DE-4FD4-B64A-47E8B086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Langkah dan </a:t>
            </a:r>
            <a:r>
              <a:rPr lang="en-US" dirty="0" err="1">
                <a:latin typeface="Algerian" panose="04020705040A02060702" pitchFamily="82" charset="0"/>
              </a:rPr>
              <a:t>staregi</a:t>
            </a:r>
            <a:r>
              <a:rPr lang="en-US" dirty="0">
                <a:latin typeface="Algerian" panose="04020705040A02060702" pitchFamily="82" charset="0"/>
              </a:rPr>
              <a:t> yang </a:t>
            </a:r>
            <a:r>
              <a:rPr lang="en-US" dirty="0" err="1">
                <a:latin typeface="Algerian" panose="04020705040A02060702" pitchFamily="82" charset="0"/>
              </a:rPr>
              <a:t>dilakukan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65515-B818-427E-BA17-62BF57709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9373"/>
            <a:ext cx="10515600" cy="434671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Arial Black" panose="020B0A04020102020204" pitchFamily="34" charset="0"/>
              </a:rPr>
              <a:t>Mempunyai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integritas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kesadaran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bersama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komitmen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keras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iklas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cendas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tuntas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Mengevaluasi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revisi</a:t>
            </a:r>
            <a:r>
              <a:rPr lang="en-US" sz="2400" dirty="0">
                <a:latin typeface="Arial Black" panose="020B0A04020102020204" pitchFamily="34" charset="0"/>
              </a:rPr>
              <a:t>, dan  </a:t>
            </a:r>
            <a:r>
              <a:rPr lang="en-US" sz="2400" dirty="0" err="1">
                <a:latin typeface="Arial Black" panose="020B0A04020102020204" pitchFamily="34" charset="0"/>
              </a:rPr>
              <a:t>revitalisasi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anggaran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Unsur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pimpinan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bisa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menterjemahkan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mengaktualisasikan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2400" dirty="0" err="1">
                <a:latin typeface="Arial Black" panose="020B0A04020102020204" pitchFamily="34" charset="0"/>
              </a:rPr>
              <a:t>Kreatif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enovasi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aktif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Menjunjung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tinggi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pengabdian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melaksanakan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baik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Kolaborasi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bekerja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bersama-sama</a:t>
            </a:r>
            <a:endParaRPr lang="en-US" sz="2400" dirty="0">
              <a:latin typeface="Arial Black" panose="020B0A040201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44024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CFD7-F341-4106-8258-5B668F592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TERIMAKASI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54259-D566-4C65-B77F-BE5147753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>
                <a:latin typeface="Arial Black" panose="020B0A04020102020204" pitchFamily="34" charset="0"/>
              </a:rPr>
              <a:t>Sahey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>
                <a:latin typeface="Arial Black" panose="020B0A04020102020204" pitchFamily="34" charset="0"/>
              </a:rPr>
              <a:t>OM Shanti, Shanti, Shanti OM</a:t>
            </a:r>
          </a:p>
          <a:p>
            <a:pPr marL="0" indent="0" algn="ctr">
              <a:buNone/>
            </a:pPr>
            <a:r>
              <a:rPr lang="en-US" sz="3200" dirty="0" err="1">
                <a:latin typeface="Arial Black" panose="020B0A04020102020204" pitchFamily="34" charset="0"/>
              </a:rPr>
              <a:t>Rahayu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endParaRPr lang="en-ID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05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7E7A3-EC46-43F9-B26B-8C6EEED3A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SEKJEN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8C182-96C7-4828-9E41-3EDA88B5B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711829" cy="3837057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 Black" panose="020B0A04020102020204" pitchFamily="34" charset="0"/>
              </a:rPr>
              <a:t>Satker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ditugaskan</a:t>
            </a:r>
            <a:r>
              <a:rPr lang="en-US" sz="2400" dirty="0">
                <a:latin typeface="Arial Black" panose="020B0A04020102020204" pitchFamily="34" charset="0"/>
              </a:rPr>
              <a:t>/</a:t>
            </a:r>
            <a:r>
              <a:rPr lang="en-US" sz="2400" dirty="0" err="1">
                <a:latin typeface="Arial Black" panose="020B0A04020102020204" pitchFamily="34" charset="0"/>
              </a:rPr>
              <a:t>ditunjuk</a:t>
            </a:r>
            <a:r>
              <a:rPr lang="en-US" sz="2400" dirty="0">
                <a:latin typeface="Arial Black" panose="020B0A04020102020204" pitchFamily="34" charset="0"/>
              </a:rPr>
              <a:t> PMP ZI </a:t>
            </a:r>
            <a:r>
              <a:rPr lang="en-US" sz="2400" dirty="0" err="1">
                <a:latin typeface="Arial Black" panose="020B0A04020102020204" pitchFamily="34" charset="0"/>
              </a:rPr>
              <a:t>mencapai</a:t>
            </a:r>
            <a:r>
              <a:rPr lang="en-US" sz="2400" dirty="0">
                <a:latin typeface="Arial Black" panose="020B0A04020102020204" pitchFamily="34" charset="0"/>
              </a:rPr>
              <a:t> WBK/WBBM</a:t>
            </a:r>
          </a:p>
          <a:p>
            <a:r>
              <a:rPr lang="en-US" sz="2400" dirty="0" err="1">
                <a:latin typeface="Arial Black" panose="020B0A04020102020204" pitchFamily="34" charset="0"/>
              </a:rPr>
              <a:t>Kepala</a:t>
            </a:r>
            <a:r>
              <a:rPr lang="en-US" sz="2400" dirty="0">
                <a:latin typeface="Arial Black" panose="020B0A04020102020204" pitchFamily="34" charset="0"/>
              </a:rPr>
              <a:t> MAN </a:t>
            </a:r>
            <a:r>
              <a:rPr lang="en-US" sz="2400" dirty="0" err="1">
                <a:latin typeface="Arial Black" panose="020B0A04020102020204" pitchFamily="34" charset="0"/>
              </a:rPr>
              <a:t>menjadi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Fungsional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Alih</a:t>
            </a:r>
            <a:r>
              <a:rPr lang="en-US" sz="2400" dirty="0">
                <a:latin typeface="Arial Black" panose="020B0A04020102020204" pitchFamily="34" charset="0"/>
              </a:rPr>
              <a:t> status/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konsen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Akreditasi</a:t>
            </a:r>
            <a:r>
              <a:rPr lang="en-US" sz="2400" dirty="0">
                <a:latin typeface="Arial Black" panose="020B0A04020102020204" pitchFamily="34" charset="0"/>
              </a:rPr>
              <a:t> Prodi dan </a:t>
            </a:r>
            <a:r>
              <a:rPr lang="en-US" sz="2400" dirty="0" err="1">
                <a:latin typeface="Arial Black" panose="020B0A04020102020204" pitchFamily="34" charset="0"/>
              </a:rPr>
              <a:t>Institusi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Kenaikan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jabatan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akademik</a:t>
            </a:r>
            <a:r>
              <a:rPr lang="en-US" sz="2400" dirty="0">
                <a:latin typeface="Arial Black" panose="020B0A04020102020204" pitchFamily="34" charset="0"/>
              </a:rPr>
              <a:t> LK dan GB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Uji </a:t>
            </a:r>
            <a:r>
              <a:rPr lang="en-US" sz="2400" dirty="0" err="1">
                <a:latin typeface="Arial Black" panose="020B0A04020102020204" pitchFamily="34" charset="0"/>
              </a:rPr>
              <a:t>Kom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>
                <a:latin typeface="Arial Black" panose="020B0A04020102020204" pitchFamily="34" charset="0"/>
              </a:rPr>
              <a:t>PTKN </a:t>
            </a:r>
            <a:r>
              <a:rPr lang="en-US" sz="2400" dirty="0" err="1">
                <a:latin typeface="Arial Black" panose="020B0A04020102020204" pitchFamily="34" charset="0"/>
              </a:rPr>
              <a:t>informatif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tranformasi</a:t>
            </a:r>
            <a:r>
              <a:rPr lang="en-US" sz="2400" dirty="0">
                <a:latin typeface="Arial Black" panose="020B0A04020102020204" pitchFamily="34" charset="0"/>
              </a:rPr>
              <a:t> digital</a:t>
            </a:r>
          </a:p>
          <a:p>
            <a:r>
              <a:rPr lang="en-US" sz="2400" dirty="0" err="1">
                <a:latin typeface="Arial Black" panose="020B0A04020102020204" pitchFamily="34" charset="0"/>
              </a:rPr>
              <a:t>Penyederhanaan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barang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jasa</a:t>
            </a:r>
            <a:r>
              <a:rPr lang="en-US" sz="2400" dirty="0">
                <a:latin typeface="Arial Black" panose="020B0A04020102020204" pitchFamily="34" charset="0"/>
              </a:rPr>
              <a:t> naik 40% dan ATK </a:t>
            </a:r>
            <a:r>
              <a:rPr lang="en-US" sz="2400" dirty="0" err="1">
                <a:latin typeface="Arial Black" panose="020B0A04020102020204" pitchFamily="34" charset="0"/>
              </a:rPr>
              <a:t>diminimalisir</a:t>
            </a:r>
            <a:endParaRPr lang="en-ID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9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80EA-AA4A-4E6B-B2F9-91577CB94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IRJEN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34E13-BAAA-4B59-88C4-AE2304B4E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>
                <a:latin typeface="Arial Black" panose="020B0A04020102020204" pitchFamily="34" charset="0"/>
              </a:rPr>
              <a:t>PTKN </a:t>
            </a:r>
            <a:r>
              <a:rPr lang="en-US" sz="3200" dirty="0" err="1">
                <a:latin typeface="Arial Black" panose="020B0A04020102020204" pitchFamily="34" charset="0"/>
              </a:rPr>
              <a:t>harus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meningkatkan</a:t>
            </a:r>
            <a:r>
              <a:rPr lang="en-US" sz="3200" dirty="0">
                <a:latin typeface="Arial Black" panose="020B0A04020102020204" pitchFamily="34" charset="0"/>
              </a:rPr>
              <a:t> WBK dan WBBM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KUA </a:t>
            </a:r>
            <a:r>
              <a:rPr lang="en-US" sz="3200" dirty="0" err="1">
                <a:latin typeface="Arial Black" panose="020B0A04020102020204" pitchFamily="34" charset="0"/>
              </a:rPr>
              <a:t>harus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revitalisasi</a:t>
            </a:r>
            <a:endParaRPr lang="en-US" sz="3200" dirty="0">
              <a:latin typeface="Arial Black" panose="020B0A04020102020204" pitchFamily="34" charset="0"/>
            </a:endParaRPr>
          </a:p>
          <a:p>
            <a:r>
              <a:rPr lang="en-US" sz="3200" dirty="0">
                <a:latin typeface="Arial Black" panose="020B0A04020102020204" pitchFamily="34" charset="0"/>
              </a:rPr>
              <a:t>Biro </a:t>
            </a:r>
            <a:r>
              <a:rPr lang="en-US" sz="3200" dirty="0" err="1">
                <a:latin typeface="Arial Black" panose="020B0A04020102020204" pitchFamily="34" charset="0"/>
              </a:rPr>
              <a:t>Kepegawaian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menjadi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pintu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mutasi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pegawai</a:t>
            </a:r>
            <a:endParaRPr lang="en-US" sz="3200" dirty="0">
              <a:latin typeface="Arial Black" panose="020B0A04020102020204" pitchFamily="34" charset="0"/>
            </a:endParaRPr>
          </a:p>
          <a:p>
            <a:r>
              <a:rPr lang="en-US" sz="3200" dirty="0">
                <a:latin typeface="Arial Black" panose="020B0A04020102020204" pitchFamily="34" charset="0"/>
              </a:rPr>
              <a:t>PTKN </a:t>
            </a:r>
            <a:r>
              <a:rPr lang="en-US" sz="3200" dirty="0" err="1">
                <a:latin typeface="Arial Black" panose="020B0A04020102020204" pitchFamily="34" charset="0"/>
              </a:rPr>
              <a:t>harus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mengawasi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disiplin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pegawainya</a:t>
            </a:r>
            <a:endParaRPr lang="en-US" sz="3200" dirty="0">
              <a:latin typeface="Arial Black" panose="020B0A04020102020204" pitchFamily="34" charset="0"/>
            </a:endParaRPr>
          </a:p>
          <a:p>
            <a:r>
              <a:rPr lang="en-US" sz="3200" dirty="0">
                <a:latin typeface="Arial Black" panose="020B0A04020102020204" pitchFamily="34" charset="0"/>
              </a:rPr>
              <a:t>SPI di PTKN </a:t>
            </a:r>
            <a:r>
              <a:rPr lang="en-US" sz="3200" dirty="0" err="1">
                <a:latin typeface="Arial Black" panose="020B0A04020102020204" pitchFamily="34" charset="0"/>
              </a:rPr>
              <a:t>harus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menjadi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andalan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pengawasan</a:t>
            </a:r>
            <a:r>
              <a:rPr lang="en-US" sz="3200" dirty="0">
                <a:latin typeface="Arial Black" panose="020B0A04020102020204" pitchFamily="34" charset="0"/>
              </a:rPr>
              <a:t> internal</a:t>
            </a:r>
            <a:endParaRPr lang="en-ID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37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B47A8-DD03-4481-A062-69DE0EB34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MENTERI PAN RB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12771-BB14-41A4-B081-01FFD35ED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056385" cy="3876813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 Black" panose="020B0A04020102020204" pitchFamily="34" charset="0"/>
              </a:rPr>
              <a:t>Mengapresiasi</a:t>
            </a:r>
            <a:r>
              <a:rPr lang="en-US" sz="2400" dirty="0">
                <a:latin typeface="Arial Black" panose="020B0A04020102020204" pitchFamily="34" charset="0"/>
              </a:rPr>
              <a:t> Langkah </a:t>
            </a:r>
            <a:r>
              <a:rPr lang="en-US" sz="2400" dirty="0" err="1">
                <a:latin typeface="Arial Black" panose="020B0A04020102020204" pitchFamily="34" charset="0"/>
              </a:rPr>
              <a:t>cerdas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tranformatif</a:t>
            </a:r>
            <a:r>
              <a:rPr lang="en-US" sz="2400" dirty="0">
                <a:latin typeface="Arial Black" panose="020B0A04020102020204" pitchFamily="34" charset="0"/>
              </a:rPr>
              <a:t> Menteri Agama </a:t>
            </a:r>
            <a:r>
              <a:rPr lang="en-US" sz="2400" dirty="0" err="1">
                <a:latin typeface="Arial Black" panose="020B0A04020102020204" pitchFamily="34" charset="0"/>
              </a:rPr>
              <a:t>Gusmen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Menyelesaikan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penegerian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bentuk</a:t>
            </a:r>
            <a:r>
              <a:rPr lang="en-US" sz="2400" dirty="0">
                <a:latin typeface="Arial Black" panose="020B0A04020102020204" pitchFamily="34" charset="0"/>
              </a:rPr>
              <a:t> PTKN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PTKN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tranformatif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teknologi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informasi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komunikasi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degitalisasi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PTKN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mempunyai</a:t>
            </a:r>
            <a:r>
              <a:rPr lang="en-US" sz="2400" dirty="0">
                <a:latin typeface="Arial Black" panose="020B0A04020102020204" pitchFamily="34" charset="0"/>
              </a:rPr>
              <a:t> program dan </a:t>
            </a:r>
            <a:r>
              <a:rPr lang="en-US" sz="2400" dirty="0" err="1">
                <a:latin typeface="Arial Black" panose="020B0A04020102020204" pitchFamily="34" charset="0"/>
              </a:rPr>
              <a:t>aksinya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mempunyai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dampak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kepada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publik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baik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berbasis</a:t>
            </a:r>
            <a:r>
              <a:rPr lang="en-US" sz="2400" dirty="0">
                <a:latin typeface="Arial Black" panose="020B0A04020102020204" pitchFamily="34" charset="0"/>
              </a:rPr>
              <a:t> pada </a:t>
            </a:r>
            <a:r>
              <a:rPr lang="en-US" sz="2400" dirty="0" err="1">
                <a:latin typeface="Arial Black" panose="020B0A04020102020204" pitchFamily="34" charset="0"/>
              </a:rPr>
              <a:t>dampak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baik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kepada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publik</a:t>
            </a:r>
            <a:endParaRPr lang="en-ID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979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6943E-8E0D-4ACB-B98B-8F7B161B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lgerian" panose="04020705040A02060702" pitchFamily="82" charset="0"/>
              </a:rPr>
              <a:t>Dirjen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Pendis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DB27F-0E39-4207-9750-1B076B4D4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Arial Black" panose="020B0A04020102020204" pitchFamily="34" charset="0"/>
              </a:rPr>
              <a:t>Isu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kualitas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Relevansi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2400" dirty="0" err="1">
                <a:latin typeface="Arial Black" panose="020B0A04020102020204" pitchFamily="34" charset="0"/>
              </a:rPr>
              <a:t>Daya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saing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Mosma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sudah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menargetkan</a:t>
            </a:r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Penelitian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bersama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antar</a:t>
            </a:r>
            <a:r>
              <a:rPr lang="en-US" sz="2400" dirty="0">
                <a:latin typeface="Arial Black" panose="020B0A04020102020204" pitchFamily="34" charset="0"/>
              </a:rPr>
              <a:t> PTKN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GB </a:t>
            </a:r>
            <a:r>
              <a:rPr lang="en-US" sz="2400" dirty="0" err="1">
                <a:latin typeface="Arial Black" panose="020B0A04020102020204" pitchFamily="34" charset="0"/>
              </a:rPr>
              <a:t>ke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luar</a:t>
            </a:r>
            <a:r>
              <a:rPr lang="en-US" sz="2400" dirty="0">
                <a:latin typeface="Arial Black" panose="020B0A04020102020204" pitchFamily="34" charset="0"/>
              </a:rPr>
              <a:t> negeri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PT </a:t>
            </a:r>
            <a:r>
              <a:rPr lang="en-US" sz="2400" dirty="0" err="1">
                <a:latin typeface="Arial Black" panose="020B0A04020102020204" pitchFamily="34" charset="0"/>
              </a:rPr>
              <a:t>menargetkan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akreditasi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unggul</a:t>
            </a:r>
            <a:endParaRPr lang="en-US" sz="2400" dirty="0">
              <a:latin typeface="Arial Black" panose="020B0A040201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2773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97505-A214-4557-9252-52AB09392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lgerian" panose="04020705040A02060702" pitchFamily="82" charset="0"/>
              </a:rPr>
              <a:t>Dirjen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Pendis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3F443-8C2A-4EFC-9E68-051130EF7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err="1">
                <a:latin typeface="Arial Black" panose="020B0A04020102020204" pitchFamily="34" charset="0"/>
              </a:rPr>
              <a:t>Reponsip</a:t>
            </a:r>
            <a:endParaRPr lang="en-US" sz="3200" dirty="0">
              <a:latin typeface="Arial Black" panose="020B0A04020102020204" pitchFamily="34" charset="0"/>
            </a:endParaRPr>
          </a:p>
          <a:p>
            <a:r>
              <a:rPr lang="en-US" sz="3200" dirty="0" err="1">
                <a:latin typeface="Arial Black" panose="020B0A04020102020204" pitchFamily="34" charset="0"/>
              </a:rPr>
              <a:t>Efektif</a:t>
            </a:r>
            <a:endParaRPr lang="en-US" sz="3200" dirty="0">
              <a:latin typeface="Arial Black" panose="020B0A04020102020204" pitchFamily="34" charset="0"/>
            </a:endParaRPr>
          </a:p>
          <a:p>
            <a:r>
              <a:rPr lang="en-US" sz="3200" dirty="0" err="1">
                <a:latin typeface="Arial Black" panose="020B0A04020102020204" pitchFamily="34" charset="0"/>
              </a:rPr>
              <a:t>Kreatif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 err="1">
                <a:latin typeface="Arial Black" panose="020B0A04020102020204" pitchFamily="34" charset="0"/>
              </a:rPr>
              <a:t>Tuntas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 err="1">
                <a:latin typeface="Arial Black" panose="020B0A04020102020204" pitchFamily="34" charset="0"/>
              </a:rPr>
              <a:t>Berdampak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 err="1">
                <a:latin typeface="Arial Black" panose="020B0A04020102020204" pitchFamily="34" charset="0"/>
              </a:rPr>
              <a:t>Perbaikan</a:t>
            </a:r>
            <a:r>
              <a:rPr lang="en-US" sz="3200" dirty="0">
                <a:latin typeface="Arial Black" panose="020B0A04020102020204" pitchFamily="34" charset="0"/>
              </a:rPr>
              <a:t> tata Kelola </a:t>
            </a:r>
            <a:r>
              <a:rPr lang="en-US" sz="3200" dirty="0" err="1">
                <a:latin typeface="Arial Black" panose="020B0A04020102020204" pitchFamily="34" charset="0"/>
              </a:rPr>
              <a:t>institusi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endParaRPr lang="en-ID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7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9A36-FC18-4571-B629-35BD0407D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lgerian" panose="04020705040A02060702" pitchFamily="82" charset="0"/>
              </a:rPr>
              <a:t>Gusmen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E8012-900E-459B-A343-6A6559402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97300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Arial Black" panose="020B0A04020102020204" pitchFamily="34" charset="0"/>
              </a:rPr>
              <a:t>Soal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idiologi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bangsa</a:t>
            </a:r>
            <a:r>
              <a:rPr lang="en-US" sz="2800" dirty="0">
                <a:latin typeface="Arial Black" panose="020B0A04020102020204" pitchFamily="34" charset="0"/>
              </a:rPr>
              <a:t> dan negara </a:t>
            </a:r>
            <a:r>
              <a:rPr lang="en-US" sz="2800" dirty="0" err="1">
                <a:latin typeface="Arial Black" panose="020B0A04020102020204" pitchFamily="34" charset="0"/>
              </a:rPr>
              <a:t>harus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distreng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keras</a:t>
            </a:r>
            <a:endParaRPr lang="en-US" sz="2800" dirty="0">
              <a:latin typeface="Arial Black" panose="020B0A04020102020204" pitchFamily="34" charset="0"/>
            </a:endParaRPr>
          </a:p>
          <a:p>
            <a:r>
              <a:rPr lang="en-US" sz="2800" dirty="0" err="1">
                <a:latin typeface="Arial Black" panose="020B0A04020102020204" pitchFamily="34" charset="0"/>
              </a:rPr>
              <a:t>Berpegang</a:t>
            </a:r>
            <a:r>
              <a:rPr lang="en-US" sz="2800" dirty="0">
                <a:latin typeface="Arial Black" panose="020B0A04020102020204" pitchFamily="34" charset="0"/>
              </a:rPr>
              <a:t> pada </a:t>
            </a:r>
            <a:r>
              <a:rPr lang="en-US" sz="2800" dirty="0" err="1">
                <a:latin typeface="Arial Black" panose="020B0A04020102020204" pitchFamily="34" charset="0"/>
              </a:rPr>
              <a:t>kaedah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antikorupsi</a:t>
            </a:r>
            <a:endParaRPr lang="en-US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Program </a:t>
            </a:r>
            <a:r>
              <a:rPr lang="en-US" sz="2800" dirty="0" err="1">
                <a:latin typeface="Arial Black" panose="020B0A04020102020204" pitchFamily="34" charset="0"/>
              </a:rPr>
              <a:t>kegiatan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harus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selesai</a:t>
            </a:r>
            <a:r>
              <a:rPr lang="en-US" sz="2800" dirty="0">
                <a:latin typeface="Arial Black" panose="020B0A04020102020204" pitchFamily="34" charset="0"/>
              </a:rPr>
              <a:t> di </a:t>
            </a:r>
            <a:r>
              <a:rPr lang="en-US" sz="2800" dirty="0" err="1">
                <a:latin typeface="Arial Black" panose="020B0A04020102020204" pitchFamily="34" charset="0"/>
              </a:rPr>
              <a:t>bulan</a:t>
            </a:r>
            <a:r>
              <a:rPr lang="en-US" sz="2800" dirty="0">
                <a:latin typeface="Arial Black" panose="020B0A04020102020204" pitchFamily="34" charset="0"/>
              </a:rPr>
              <a:t> September</a:t>
            </a:r>
          </a:p>
          <a:p>
            <a:r>
              <a:rPr lang="en-US" sz="2800" dirty="0" err="1">
                <a:latin typeface="Arial Black" panose="020B0A04020102020204" pitchFamily="34" charset="0"/>
              </a:rPr>
              <a:t>Bilamana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perjanjian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tidak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tercapai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maka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ada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sanksi</a:t>
            </a:r>
            <a:endParaRPr lang="en-ID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169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37820-475B-45B3-8558-2AC6B3B81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PAKTA INTEGRITAS KOMITMEN KINERJA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EAF76-F640-4FA5-92FD-098388A69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877"/>
            <a:ext cx="10515600" cy="4552123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 Black" panose="020B0A04020102020204" pitchFamily="34" charset="0"/>
              </a:rPr>
              <a:t>Menciptakan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ekosistem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kampus</a:t>
            </a:r>
            <a:r>
              <a:rPr lang="en-US" sz="2000" dirty="0"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</a:rPr>
              <a:t>inklusif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melalui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pemahaman</a:t>
            </a:r>
            <a:r>
              <a:rPr lang="en-US" sz="2000" dirty="0">
                <a:latin typeface="Arial Black" panose="020B0A04020102020204" pitchFamily="34" charset="0"/>
              </a:rPr>
              <a:t>  </a:t>
            </a:r>
            <a:r>
              <a:rPr lang="en-US" sz="2000" dirty="0" err="1">
                <a:latin typeface="Arial Black" panose="020B0A04020102020204" pitchFamily="34" charset="0"/>
              </a:rPr>
              <a:t>keagamaan</a:t>
            </a:r>
            <a:r>
              <a:rPr lang="en-US" sz="2000" dirty="0"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</a:rPr>
              <a:t>moderat</a:t>
            </a:r>
            <a:r>
              <a:rPr lang="en-US" sz="2000" dirty="0">
                <a:latin typeface="Arial Black" panose="020B0A04020102020204" pitchFamily="34" charset="0"/>
              </a:rPr>
              <a:t> dan </a:t>
            </a:r>
            <a:r>
              <a:rPr lang="en-US" sz="2000" dirty="0" err="1">
                <a:latin typeface="Arial Black" panose="020B0A04020102020204" pitchFamily="34" charset="0"/>
              </a:rPr>
              <a:t>nasionalisme</a:t>
            </a:r>
            <a:r>
              <a:rPr lang="en-US" sz="2000" dirty="0"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</a:rPr>
              <a:t>kuat</a:t>
            </a:r>
            <a:endParaRPr lang="en-US" sz="2000" dirty="0">
              <a:latin typeface="Arial Black" panose="020B0A04020102020204" pitchFamily="34" charset="0"/>
            </a:endParaRPr>
          </a:p>
          <a:p>
            <a:r>
              <a:rPr lang="en-US" sz="2000" dirty="0" err="1">
                <a:latin typeface="Arial Black" panose="020B0A04020102020204" pitchFamily="34" charset="0"/>
              </a:rPr>
              <a:t>Meningkatkan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integritas</a:t>
            </a:r>
            <a:r>
              <a:rPr lang="en-US" sz="2000" dirty="0">
                <a:latin typeface="Arial Black" panose="020B0A04020102020204" pitchFamily="34" charset="0"/>
              </a:rPr>
              <a:t> pada </a:t>
            </a:r>
            <a:r>
              <a:rPr lang="en-US" sz="2000" dirty="0" err="1">
                <a:latin typeface="Arial Black" panose="020B0A04020102020204" pitchFamily="34" charset="0"/>
              </a:rPr>
              <a:t>ekosistem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Perguruan</a:t>
            </a:r>
            <a:r>
              <a:rPr lang="en-US" sz="2000" dirty="0">
                <a:latin typeface="Arial Black" panose="020B0A04020102020204" pitchFamily="34" charset="0"/>
              </a:rPr>
              <a:t> Tinggi </a:t>
            </a:r>
            <a:r>
              <a:rPr lang="en-US" sz="2000" dirty="0" err="1">
                <a:latin typeface="Arial Black" panose="020B0A04020102020204" pitchFamily="34" charset="0"/>
              </a:rPr>
              <a:t>Keagamaan</a:t>
            </a:r>
            <a:r>
              <a:rPr lang="en-US" sz="2000" dirty="0">
                <a:latin typeface="Arial Black" panose="020B0A04020102020204" pitchFamily="34" charset="0"/>
              </a:rPr>
              <a:t> Negeri (PTKN) yang </a:t>
            </a:r>
            <a:r>
              <a:rPr lang="en-US" sz="2000" dirty="0" err="1">
                <a:latin typeface="Arial Black" panose="020B0A04020102020204" pitchFamily="34" charset="0"/>
              </a:rPr>
              <a:t>meliputi</a:t>
            </a:r>
            <a:r>
              <a:rPr lang="en-US" sz="2000" dirty="0">
                <a:latin typeface="Arial Black" panose="020B0A04020102020204" pitchFamily="34" charset="0"/>
              </a:rPr>
              <a:t> ; </a:t>
            </a:r>
            <a:r>
              <a:rPr lang="en-US" sz="2000" dirty="0" err="1">
                <a:latin typeface="Arial Black" panose="020B0A04020102020204" pitchFamily="34" charset="0"/>
              </a:rPr>
              <a:t>penerimaan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mahasiswa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baru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pengelolaan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anggaran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pengadaan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barang</a:t>
            </a:r>
            <a:r>
              <a:rPr lang="en-US" sz="2000" dirty="0">
                <a:latin typeface="Arial Black" panose="020B0A04020102020204" pitchFamily="34" charset="0"/>
              </a:rPr>
              <a:t> dan </a:t>
            </a:r>
            <a:r>
              <a:rPr lang="en-US" sz="2000" dirty="0" err="1">
                <a:latin typeface="Arial Black" panose="020B0A04020102020204" pitchFamily="34" charset="0"/>
              </a:rPr>
              <a:t>jasa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penelitian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akademik</a:t>
            </a:r>
            <a:r>
              <a:rPr lang="en-US" sz="2000" dirty="0">
                <a:latin typeface="Arial Black" panose="020B0A04020102020204" pitchFamily="34" charset="0"/>
              </a:rPr>
              <a:t>, dan </a:t>
            </a:r>
            <a:r>
              <a:rPr lang="en-US" sz="2000" dirty="0" err="1">
                <a:latin typeface="Arial Black" panose="020B0A04020102020204" pitchFamily="34" charset="0"/>
              </a:rPr>
              <a:t>pengisian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jabatan</a:t>
            </a:r>
            <a:endParaRPr lang="en-US" sz="2000" dirty="0">
              <a:latin typeface="Arial Black" panose="020B0A04020102020204" pitchFamily="34" charset="0"/>
            </a:endParaRPr>
          </a:p>
          <a:p>
            <a:r>
              <a:rPr lang="en-ID" sz="2000" dirty="0" err="1">
                <a:latin typeface="Arial Black" panose="020B0A04020102020204" pitchFamily="34" charset="0"/>
              </a:rPr>
              <a:t>Meningkatkan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akreditas</a:t>
            </a:r>
            <a:r>
              <a:rPr lang="en-ID" sz="2000" dirty="0">
                <a:latin typeface="Arial Black" panose="020B0A04020102020204" pitchFamily="34" charset="0"/>
              </a:rPr>
              <a:t> program </a:t>
            </a:r>
            <a:r>
              <a:rPr lang="en-ID" sz="2000" dirty="0" err="1">
                <a:latin typeface="Arial Black" panose="020B0A04020102020204" pitchFamily="34" charset="0"/>
              </a:rPr>
              <a:t>studi</a:t>
            </a:r>
            <a:r>
              <a:rPr lang="en-ID" sz="2000" dirty="0">
                <a:latin typeface="Arial Black" panose="020B0A04020102020204" pitchFamily="34" charset="0"/>
              </a:rPr>
              <a:t> dan </a:t>
            </a:r>
            <a:r>
              <a:rPr lang="en-ID" sz="2000" dirty="0" err="1">
                <a:latin typeface="Arial Black" panose="020B0A04020102020204" pitchFamily="34" charset="0"/>
              </a:rPr>
              <a:t>institusi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menjadi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unggul</a:t>
            </a:r>
            <a:endParaRPr lang="en-ID" sz="2000" dirty="0">
              <a:latin typeface="Arial Black" panose="020B0A04020102020204" pitchFamily="34" charset="0"/>
            </a:endParaRPr>
          </a:p>
          <a:p>
            <a:r>
              <a:rPr lang="en-ID" sz="2000" dirty="0" err="1">
                <a:latin typeface="Arial Black" panose="020B0A04020102020204" pitchFamily="34" charset="0"/>
              </a:rPr>
              <a:t>Memperkuat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peran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Satuan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Pengawas</a:t>
            </a:r>
            <a:r>
              <a:rPr lang="en-ID" sz="2000" dirty="0">
                <a:latin typeface="Arial Black" panose="020B0A04020102020204" pitchFamily="34" charset="0"/>
              </a:rPr>
              <a:t> Intern (SPI) </a:t>
            </a:r>
            <a:r>
              <a:rPr lang="en-ID" sz="2000" dirty="0" err="1">
                <a:latin typeface="Arial Black" panose="020B0A04020102020204" pitchFamily="34" charset="0"/>
              </a:rPr>
              <a:t>sebagai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pengawas</a:t>
            </a:r>
            <a:r>
              <a:rPr lang="en-ID" sz="2000" dirty="0">
                <a:latin typeface="Arial Black" panose="020B0A04020102020204" pitchFamily="34" charset="0"/>
              </a:rPr>
              <a:t> internal PTKN</a:t>
            </a:r>
          </a:p>
          <a:p>
            <a:r>
              <a:rPr lang="en-ID" sz="2000" dirty="0" err="1">
                <a:latin typeface="Arial Black" panose="020B0A04020102020204" pitchFamily="34" charset="0"/>
              </a:rPr>
              <a:t>Meningkatkan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internalisasi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perguruan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tinggi</a:t>
            </a:r>
            <a:endParaRPr lang="en-ID" sz="2000" dirty="0">
              <a:latin typeface="Arial Black" panose="020B0A04020102020204" pitchFamily="34" charset="0"/>
            </a:endParaRPr>
          </a:p>
          <a:p>
            <a:r>
              <a:rPr lang="en-ID" sz="2000" dirty="0" err="1">
                <a:latin typeface="Arial Black" panose="020B0A04020102020204" pitchFamily="34" charset="0"/>
              </a:rPr>
              <a:t>Mendukung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implementasi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penyelenggaraan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jaminan</a:t>
            </a:r>
            <a:r>
              <a:rPr lang="en-ID" sz="2000" dirty="0"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latin typeface="Arial Black" panose="020B0A04020102020204" pitchFamily="34" charset="0"/>
              </a:rPr>
              <a:t>produk</a:t>
            </a:r>
            <a:r>
              <a:rPr lang="en-ID" sz="2000" dirty="0">
                <a:latin typeface="Arial Black" panose="020B0A04020102020204" pitchFamily="34" charset="0"/>
              </a:rPr>
              <a:t> halal dan Gerakan Nasional </a:t>
            </a:r>
            <a:r>
              <a:rPr lang="en-ID" sz="2000" dirty="0" err="1">
                <a:latin typeface="Arial Black" panose="020B0A04020102020204" pitchFamily="34" charset="0"/>
              </a:rPr>
              <a:t>mandatori</a:t>
            </a:r>
            <a:r>
              <a:rPr lang="en-ID" sz="2000" dirty="0">
                <a:latin typeface="Arial Black" panose="020B0A04020102020204" pitchFamily="34" charset="0"/>
              </a:rPr>
              <a:t> halal 2024</a:t>
            </a:r>
          </a:p>
        </p:txBody>
      </p:sp>
    </p:spTree>
    <p:extLst>
      <p:ext uri="{BB962C8B-B14F-4D97-AF65-F5344CB8AC3E}">
        <p14:creationId xmlns:p14="http://schemas.microsoft.com/office/powerpoint/2010/main" val="150305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32AD1-BF28-4535-B3C7-635B10B9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lgerian" panose="04020705040A02060702" pitchFamily="82" charset="0"/>
              </a:rPr>
              <a:t>Tindaklanjut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hasil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rakernas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Kemenag</a:t>
            </a:r>
            <a:r>
              <a:rPr lang="en-US" dirty="0">
                <a:latin typeface="Algerian" panose="04020705040A02060702" pitchFamily="82" charset="0"/>
              </a:rPr>
              <a:t> 2024</a:t>
            </a:r>
            <a:endParaRPr lang="en-ID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8E565-F2A3-4579-AC5F-D2A9FE637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2869"/>
            <a:ext cx="10515600" cy="42400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1 </a:t>
            </a:r>
            <a:r>
              <a:rPr lang="en-US" sz="2400" dirty="0" err="1">
                <a:latin typeface="Arial Black" panose="020B0A04020102020204" pitchFamily="34" charset="0"/>
              </a:rPr>
              <a:t>Pakta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integritas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komitmen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endParaRPr lang="en-US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   </a:t>
            </a:r>
            <a:r>
              <a:rPr lang="en-US" sz="2400" dirty="0" err="1">
                <a:latin typeface="Arial Black" panose="020B0A04020102020204" pitchFamily="34" charset="0"/>
              </a:rPr>
              <a:t>Penyelesaian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komitmen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pimpinan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     Menteri Agama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jangka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waktu</a:t>
            </a:r>
            <a:r>
              <a:rPr lang="en-US" sz="2400" dirty="0">
                <a:latin typeface="Arial Black" panose="020B0A04020102020204" pitchFamily="34" charset="0"/>
              </a:rPr>
              <a:t> 9 </a:t>
            </a:r>
            <a:r>
              <a:rPr lang="en-US" sz="2400" dirty="0" err="1">
                <a:latin typeface="Arial Black" panose="020B0A04020102020204" pitchFamily="34" charset="0"/>
              </a:rPr>
              <a:t>bulan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depan</a:t>
            </a:r>
            <a:endParaRPr lang="en-US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2 Strategi </a:t>
            </a:r>
            <a:r>
              <a:rPr lang="en-US" sz="2400" dirty="0" err="1">
                <a:latin typeface="Arial Black" panose="020B0A04020102020204" pitchFamily="34" charset="0"/>
              </a:rPr>
              <a:t>capaian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sasaran</a:t>
            </a:r>
            <a:r>
              <a:rPr lang="en-US" sz="2400" dirty="0">
                <a:latin typeface="Arial Black" panose="020B0A04020102020204" pitchFamily="34" charset="0"/>
              </a:rPr>
              <a:t> strategi Kementerian Agama </a:t>
            </a:r>
            <a:r>
              <a:rPr lang="en-US" sz="2400" dirty="0" err="1">
                <a:latin typeface="Arial Black" panose="020B0A04020102020204" pitchFamily="34" charset="0"/>
              </a:rPr>
              <a:t>tahun</a:t>
            </a:r>
            <a:r>
              <a:rPr lang="en-US" sz="2400" dirty="0">
                <a:latin typeface="Arial Black" panose="020B0A04020102020204" pitchFamily="34" charset="0"/>
              </a:rPr>
              <a:t> 2024 </a:t>
            </a:r>
            <a:r>
              <a:rPr lang="en-US" sz="2400" dirty="0" err="1">
                <a:latin typeface="Arial Black" panose="020B0A04020102020204" pitchFamily="34" charset="0"/>
              </a:rPr>
              <a:t>seluruh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/Unit </a:t>
            </a:r>
            <a:r>
              <a:rPr lang="en-US" sz="2400" dirty="0" err="1">
                <a:latin typeface="Arial Black" panose="020B0A04020102020204" pitchFamily="34" charset="0"/>
              </a:rPr>
              <a:t>Pelaksana</a:t>
            </a:r>
            <a:r>
              <a:rPr lang="en-US" sz="2400" dirty="0">
                <a:latin typeface="Arial Black" panose="020B0A04020102020204" pitchFamily="34" charset="0"/>
              </a:rPr>
              <a:t> Teknis agar :</a:t>
            </a:r>
          </a:p>
          <a:p>
            <a:pPr>
              <a:buFontTx/>
              <a:buChar char="-"/>
            </a:pPr>
            <a:r>
              <a:rPr lang="en-US" sz="2400" dirty="0">
                <a:latin typeface="Arial Black" panose="020B0A04020102020204" pitchFamily="34" charset="0"/>
              </a:rPr>
              <a:t>Menyusun </a:t>
            </a:r>
            <a:r>
              <a:rPr lang="en-US" sz="2400" dirty="0" err="1">
                <a:latin typeface="Arial Black" panose="020B0A04020102020204" pitchFamily="34" charset="0"/>
              </a:rPr>
              <a:t>rencana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perjanjian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tahun</a:t>
            </a:r>
            <a:r>
              <a:rPr lang="en-US" sz="2400" dirty="0">
                <a:latin typeface="Arial Black" panose="020B0A04020102020204" pitchFamily="34" charset="0"/>
              </a:rPr>
              <a:t> 2024</a:t>
            </a:r>
          </a:p>
          <a:p>
            <a:pPr>
              <a:buFontTx/>
              <a:buChar char="-"/>
            </a:pPr>
            <a:r>
              <a:rPr lang="en-US" sz="2400" dirty="0" err="1">
                <a:latin typeface="Arial Black" panose="020B0A04020102020204" pitchFamily="34" charset="0"/>
              </a:rPr>
              <a:t>Melakukan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mitigasi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risiko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risiko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integritas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satua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/UPT,</a:t>
            </a:r>
          </a:p>
          <a:p>
            <a:pPr>
              <a:buFontTx/>
              <a:buChar char="-"/>
            </a:pPr>
            <a:r>
              <a:rPr lang="en-US" sz="2400" dirty="0" err="1">
                <a:latin typeface="Arial Black" panose="020B0A04020102020204" pitchFamily="34" charset="0"/>
              </a:rPr>
              <a:t>Membangun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kedekatan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intimasi</a:t>
            </a:r>
            <a:r>
              <a:rPr lang="en-US" sz="2400" dirty="0">
                <a:latin typeface="Arial Black" panose="020B0A04020102020204" pitchFamily="34" charset="0"/>
              </a:rPr>
              <a:t>) dan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pemangku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kepentingan</a:t>
            </a:r>
            <a:r>
              <a:rPr lang="en-US" sz="2400" dirty="0">
                <a:latin typeface="Arial Black" panose="020B0A04020102020204" pitchFamily="34" charset="0"/>
              </a:rPr>
              <a:t> (stakeholder)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pencapaian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lebih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baik</a:t>
            </a:r>
            <a:r>
              <a:rPr lang="en-US" sz="2400" dirty="0">
                <a:latin typeface="Arial Black" panose="020B0A04020102020204" pitchFamily="34" charset="0"/>
              </a:rPr>
              <a:t>,</a:t>
            </a:r>
          </a:p>
          <a:p>
            <a:pPr>
              <a:buFontTx/>
              <a:buChar char="-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59388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415</TotalTime>
  <Words>483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Algerian</vt:lpstr>
      <vt:lpstr>Arial</vt:lpstr>
      <vt:lpstr>Arial Black</vt:lpstr>
      <vt:lpstr>Century Gothic</vt:lpstr>
      <vt:lpstr>Wingdings 3</vt:lpstr>
      <vt:lpstr>Ion Boardroom</vt:lpstr>
      <vt:lpstr>TRANFORMASI KEMENTERIANAGAMA MENUJU INDONESIA EMAS  TAHUN 2045</vt:lpstr>
      <vt:lpstr>SEKJEN</vt:lpstr>
      <vt:lpstr>IRJEN</vt:lpstr>
      <vt:lpstr>MENTERI PAN RB</vt:lpstr>
      <vt:lpstr>Dirjen Pendis</vt:lpstr>
      <vt:lpstr>Dirjen Pendis</vt:lpstr>
      <vt:lpstr>Gusmen</vt:lpstr>
      <vt:lpstr>PAKTA INTEGRITAS KOMITMEN KINERJA</vt:lpstr>
      <vt:lpstr>Tindaklanjut hasil rakernas Kemenag 2024</vt:lpstr>
      <vt:lpstr>Lanjutan </vt:lpstr>
      <vt:lpstr>Langkah dan staregi yang dilakukan</vt:lpstr>
      <vt:lpstr>TERIMAKASI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TRANFORMASI KEMENTERIAN AGAMA MENUJU INDONESIA EMAS TAHUN 2045</dc:title>
  <dc:creator>ACER</dc:creator>
  <cp:lastModifiedBy>ACER</cp:lastModifiedBy>
  <cp:revision>14</cp:revision>
  <dcterms:created xsi:type="dcterms:W3CDTF">2024-02-08T09:15:21Z</dcterms:created>
  <dcterms:modified xsi:type="dcterms:W3CDTF">2024-02-11T13:50:58Z</dcterms:modified>
</cp:coreProperties>
</file>